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321" r:id="rId3"/>
    <p:sldId id="322" r:id="rId4"/>
    <p:sldId id="323" r:id="rId5"/>
    <p:sldId id="324" r:id="rId6"/>
    <p:sldId id="268" r:id="rId7"/>
    <p:sldId id="325" r:id="rId8"/>
    <p:sldId id="289" r:id="rId9"/>
    <p:sldId id="290" r:id="rId10"/>
    <p:sldId id="293" r:id="rId11"/>
    <p:sldId id="296" r:id="rId12"/>
    <p:sldId id="298" r:id="rId13"/>
    <p:sldId id="301" r:id="rId14"/>
    <p:sldId id="302" r:id="rId15"/>
    <p:sldId id="303" r:id="rId16"/>
    <p:sldId id="305" r:id="rId17"/>
    <p:sldId id="307" r:id="rId18"/>
    <p:sldId id="309" r:id="rId19"/>
    <p:sldId id="313" r:id="rId20"/>
    <p:sldId id="314" r:id="rId21"/>
    <p:sldId id="326" r:id="rId22"/>
    <p:sldId id="316" r:id="rId23"/>
    <p:sldId id="317" r:id="rId24"/>
    <p:sldId id="327" r:id="rId25"/>
    <p:sldId id="319" r:id="rId26"/>
    <p:sldId id="320" r:id="rId27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 autoAdjust="0"/>
    <p:restoredTop sz="94643" autoAdjust="0"/>
  </p:normalViewPr>
  <p:slideViewPr>
    <p:cSldViewPr>
      <p:cViewPr varScale="1">
        <p:scale>
          <a:sx n="81" d="100"/>
          <a:sy n="81" d="100"/>
        </p:scale>
        <p:origin x="64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/>
          <p:cNvSpPr>
            <a:spLocks/>
          </p:cNvSpPr>
          <p:nvPr/>
        </p:nvSpPr>
        <p:spPr bwMode="auto">
          <a:xfrm>
            <a:off x="0" y="4751388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Полилиния 4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6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E3851-3CDD-4426-89C3-3876C6E47BA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069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42A42-A0C4-4CDB-A729-D77989BB91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812692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F3056-0AFB-4752-8E88-6FC4466D104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3276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Заголовок, объект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8C253-5D0A-49D4-B8DA-07248B69D1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69167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401D6-8A27-40FF-8CC3-089A138660E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1379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BD197-B55E-4F41-8E6C-A1DDF2B7BF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1925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/>
          <p:cNvSpPr>
            <a:spLocks/>
          </p:cNvSpPr>
          <p:nvPr/>
        </p:nvSpPr>
        <p:spPr bwMode="auto">
          <a:xfrm>
            <a:off x="0" y="4751388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Полилиния 4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80E80-CC20-4636-9BC5-AFF83C85491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789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195C9-53E7-47AE-AD57-4D98B309C00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6173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AB3F1-B74D-44A6-9E6E-195698B088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65315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/>
          <a:lstStyle>
            <a:lvl1pPr algn="l">
              <a:defRPr sz="46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6F1FD-FAAD-4DDC-9846-4F5F28000E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886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9847B2-96F6-4FAC-882C-D97C49CAA97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75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875433" y="6421439"/>
            <a:ext cx="1016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3EED2-1C96-4F22-8E79-F07524E4D4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18596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5C8E2-4A58-4F02-901B-FED1471AECE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83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>
            <a:spLocks/>
          </p:cNvSpPr>
          <p:nvPr/>
        </p:nvSpPr>
        <p:spPr bwMode="auto">
          <a:xfrm>
            <a:off x="0" y="4751388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995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9956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09600" y="6421439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165600" y="6421439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10871200" y="6421439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96DCA972-DF9C-468D-A643-D6A0787F861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794" r:id="rId2"/>
    <p:sldLayoutId id="2147483801" r:id="rId3"/>
    <p:sldLayoutId id="2147483795" r:id="rId4"/>
    <p:sldLayoutId id="2147483802" r:id="rId5"/>
    <p:sldLayoutId id="2147483796" r:id="rId6"/>
    <p:sldLayoutId id="2147483797" r:id="rId7"/>
    <p:sldLayoutId id="2147483803" r:id="rId8"/>
    <p:sldLayoutId id="2147483804" r:id="rId9"/>
    <p:sldLayoutId id="2147483798" r:id="rId10"/>
    <p:sldLayoutId id="2147483799" r:id="rId11"/>
    <p:sldLayoutId id="2147483805" r:id="rId12"/>
    <p:sldLayoutId id="2147483806" r:id="rId13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0" grpId="0" build="p">
        <p:tmplLst>
          <p:tmpl lvl="1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4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9pPr>
    </p:titleStyle>
    <p:bodyStyle>
      <a:lvl1pPr marL="419100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1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55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Arial" pitchFamily="34" charset="0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36538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9075" indent="-182563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100000"/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5853113" cy="780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519739" y="2492376"/>
            <a:ext cx="4948237" cy="2449513"/>
          </a:xfrm>
        </p:spPr>
        <p:txBody>
          <a:bodyPr/>
          <a:lstStyle/>
          <a:p>
            <a:pPr eaLnBrk="1" hangingPunct="1"/>
            <a:r>
              <a:rPr lang="ru-RU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ПРОСТРАНСТВО И ВРЕМЯ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503712" y="260988"/>
            <a:ext cx="5873080" cy="899135"/>
          </a:xfrm>
        </p:spPr>
        <p:txBody>
          <a:bodyPr/>
          <a:lstStyle/>
          <a:p>
            <a:pPr eaLnBrk="1" hangingPunct="1"/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Размеры макрообъектов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19536" y="1340768"/>
            <a:ext cx="9433048" cy="5400600"/>
          </a:xfrm>
        </p:spPr>
        <p:txBody>
          <a:bodyPr/>
          <a:lstStyle/>
          <a:p>
            <a:pPr eaLnBrk="1" hangingPunct="1"/>
            <a:r>
              <a:rPr lang="ru-RU" sz="1800" dirty="0"/>
              <a:t>Небольшие расстояния можно сопоставлять с размером своего тела</a:t>
            </a:r>
          </a:p>
          <a:p>
            <a:pPr lvl="1" eaLnBrk="1" hangingPunct="1"/>
            <a:r>
              <a:rPr lang="ru-RU" sz="1800" dirty="0"/>
              <a:t>Со стопой, ростом, с шагом</a:t>
            </a:r>
            <a:endParaRPr lang="en-US" sz="1800" dirty="0"/>
          </a:p>
          <a:p>
            <a:pPr marL="36512" indent="0" eaLnBrk="1" hangingPunct="1">
              <a:lnSpc>
                <a:spcPct val="90000"/>
              </a:lnSpc>
              <a:buNone/>
            </a:pPr>
            <a:endParaRPr lang="en-GB" sz="1800" dirty="0"/>
          </a:p>
          <a:p>
            <a:pPr eaLnBrk="1" hangingPunct="1">
              <a:lnSpc>
                <a:spcPct val="90000"/>
              </a:lnSpc>
            </a:pPr>
            <a:r>
              <a:rPr lang="ru-RU" sz="1800" dirty="0"/>
              <a:t>Если известны средняя скорость движения транспортного средства и время в пути, можно получить представление о преодоленном расстоянии</a:t>
            </a: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ru-RU" sz="1800" dirty="0"/>
              <a:t>Если самолет за 9 ч долетает из Москвы до </a:t>
            </a:r>
            <a:r>
              <a:rPr lang="ru-RU" sz="1800" dirty="0" err="1"/>
              <a:t>Петропаловска</a:t>
            </a:r>
            <a:r>
              <a:rPr lang="ru-RU" sz="1800" dirty="0"/>
              <a:t>-Камчатского при средней скорости 800-850 км/ч, то эти населенные пункты разделены расстоянием приблизительно 7 500 км. Чтобы облететь вокруг Земли, самолету потребовалось бы примерно в 5 раз больше времени.</a:t>
            </a:r>
            <a:endParaRPr lang="en-GB" sz="1800" dirty="0"/>
          </a:p>
          <a:p>
            <a:pPr marL="449263" lvl="1" indent="0" eaLnBrk="1" hangingPunct="1">
              <a:lnSpc>
                <a:spcPct val="90000"/>
              </a:lnSpc>
              <a:buNone/>
            </a:pPr>
            <a:endParaRPr lang="ru-RU" sz="1800" dirty="0"/>
          </a:p>
          <a:p>
            <a:pPr eaLnBrk="1" hangingPunct="1"/>
            <a:r>
              <a:rPr lang="ru-RU" sz="1800" dirty="0"/>
              <a:t> Окружность Земли и ее радиус удалось оценить еще Эратосфену. </a:t>
            </a:r>
            <a:endParaRPr lang="en-GB" sz="1800" dirty="0"/>
          </a:p>
          <a:p>
            <a:pPr lvl="1" eaLnBrk="1" hangingPunct="1"/>
            <a:r>
              <a:rPr lang="ru-RU" sz="1800" dirty="0"/>
              <a:t>Он заметил, что в день летнего солнцестояния в районе г. Сиены лучи Солнца падают отвесно, а в Александрии, отстоящей на 800 км севернее, угол падения составляет 7,5º.</a:t>
            </a:r>
          </a:p>
          <a:p>
            <a:pPr eaLnBrk="1" hangingPunct="1"/>
            <a:endParaRPr lang="ru-RU" sz="2000" dirty="0"/>
          </a:p>
        </p:txBody>
      </p:sp>
      <p:pic>
        <p:nvPicPr>
          <p:cNvPr id="5" name="Picture 10" descr="SAS8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9" y="4164082"/>
            <a:ext cx="1655869" cy="1057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2" y="2714720"/>
            <a:ext cx="1634259" cy="122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4" y="5431077"/>
            <a:ext cx="1691680" cy="109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90" y="260648"/>
            <a:ext cx="1557589" cy="221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1544" y="131193"/>
            <a:ext cx="7467600" cy="836712"/>
          </a:xfrm>
        </p:spPr>
        <p:txBody>
          <a:bodyPr/>
          <a:lstStyle/>
          <a:p>
            <a:pPr eaLnBrk="1" hangingPunct="1"/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Оценка размеров Солнечной системы</a:t>
            </a:r>
            <a:endParaRPr lang="ru-RU" sz="3200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83632" y="1196752"/>
            <a:ext cx="8568952" cy="489654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1800" dirty="0">
                <a:solidFill>
                  <a:srgbClr val="FFFF00"/>
                </a:solidFill>
              </a:rPr>
              <a:t>Расстояние до Луны </a:t>
            </a:r>
            <a:r>
              <a:rPr lang="ru-RU" sz="1800" dirty="0"/>
              <a:t>Гиппарх вычислил по углу, под которым видна тень, отбрасываемая Землей на Луну во время лунного затмения. Зная диаметр Земли, он определил расстояние от Земли до Луны. </a:t>
            </a:r>
            <a:endParaRPr lang="en-US" sz="18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1800" dirty="0"/>
          </a:p>
          <a:p>
            <a:pPr lvl="1" eaLnBrk="1" hangingPunct="1">
              <a:lnSpc>
                <a:spcPct val="90000"/>
              </a:lnSpc>
            </a:pPr>
            <a:r>
              <a:rPr lang="ru-RU" sz="1800" dirty="0"/>
              <a:t>В настоящее время это расстояние можно оценить с помощью радара. </a:t>
            </a:r>
          </a:p>
          <a:p>
            <a:pPr marL="36512" indent="0" eaLnBrk="1" hangingPunct="1">
              <a:lnSpc>
                <a:spcPct val="90000"/>
              </a:lnSpc>
              <a:buNone/>
            </a:pPr>
            <a:endParaRPr lang="ru-RU" sz="1800" dirty="0"/>
          </a:p>
          <a:p>
            <a:pPr eaLnBrk="1" hangingPunct="1">
              <a:lnSpc>
                <a:spcPct val="90000"/>
              </a:lnSpc>
            </a:pPr>
            <a:r>
              <a:rPr lang="ru-RU" sz="1800" dirty="0">
                <a:solidFill>
                  <a:srgbClr val="FFFF00"/>
                </a:solidFill>
              </a:rPr>
              <a:t>Расстояние до планет. </a:t>
            </a:r>
            <a:r>
              <a:rPr lang="ru-RU" sz="1800" dirty="0"/>
              <a:t>Наблюдения за движением планет позволяют определить относительные размеры их орбит. Далее радаром определяется расстояние до одной из планет и делается пересчет для остальных планет. </a:t>
            </a:r>
            <a:endParaRPr lang="en-US" sz="18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1800" dirty="0"/>
          </a:p>
          <a:p>
            <a:pPr eaLnBrk="1" hangingPunct="1">
              <a:lnSpc>
                <a:spcPct val="90000"/>
              </a:lnSpc>
            </a:pPr>
            <a:r>
              <a:rPr lang="ru-RU" sz="1800" dirty="0">
                <a:solidFill>
                  <a:srgbClr val="FFFF00"/>
                </a:solidFill>
              </a:rPr>
              <a:t>Расстояние до Солнца. </a:t>
            </a:r>
            <a:r>
              <a:rPr lang="ru-RU" sz="1800" dirty="0"/>
              <a:t>Свету требуется чуть больше 8 мин, чтобы дойти от Солнца до Земли, т.е. расстояние Земля – Солнце составляет 150 млн. км. </a:t>
            </a:r>
            <a:endParaRPr lang="en-US" sz="18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1800" dirty="0"/>
          </a:p>
          <a:p>
            <a:pPr eaLnBrk="1" hangingPunct="1">
              <a:lnSpc>
                <a:spcPct val="90000"/>
              </a:lnSpc>
            </a:pPr>
            <a:r>
              <a:rPr lang="ru-RU" sz="1800" dirty="0"/>
              <a:t>Для того, чтобы пройти Солнечную систему свету нужно 11 ч.</a:t>
            </a:r>
          </a:p>
          <a:p>
            <a:pPr eaLnBrk="1" hangingPunct="1">
              <a:lnSpc>
                <a:spcPct val="90000"/>
              </a:lnSpc>
            </a:pPr>
            <a:endParaRPr lang="ru-RU" sz="2000" dirty="0"/>
          </a:p>
        </p:txBody>
      </p:sp>
      <p:pic>
        <p:nvPicPr>
          <p:cNvPr id="3481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836712"/>
            <a:ext cx="2189344" cy="232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3" y="3453952"/>
            <a:ext cx="2160239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8" y="4821235"/>
            <a:ext cx="2189344" cy="109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44" y="871123"/>
            <a:ext cx="2447823" cy="1224135"/>
          </a:xfrm>
        </p:spPr>
      </p:pic>
      <p:sp>
        <p:nvSpPr>
          <p:cNvPr id="3686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2313" y="0"/>
            <a:ext cx="8229600" cy="850900"/>
          </a:xfrm>
        </p:spPr>
        <p:txBody>
          <a:bodyPr/>
          <a:lstStyle/>
          <a:p>
            <a:pPr eaLnBrk="1" hangingPunct="1"/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Межзвездные пространства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783632" y="1268760"/>
            <a:ext cx="8568952" cy="5019774"/>
          </a:xfrm>
        </p:spPr>
        <p:txBody>
          <a:bodyPr/>
          <a:lstStyle/>
          <a:p>
            <a:pPr eaLnBrk="1" hangingPunct="1"/>
            <a:r>
              <a:rPr lang="ru-RU" sz="2000" dirty="0">
                <a:solidFill>
                  <a:srgbClr val="FFFF00"/>
                </a:solidFill>
              </a:rPr>
              <a:t>Оценка расстояний по светимости</a:t>
            </a:r>
            <a:endParaRPr lang="en-GB" sz="2000" dirty="0">
              <a:solidFill>
                <a:srgbClr val="FFFF00"/>
              </a:solidFill>
            </a:endParaRPr>
          </a:p>
          <a:p>
            <a:pPr eaLnBrk="1" hangingPunct="1"/>
            <a:r>
              <a:rPr lang="ru-RU" sz="1800" dirty="0"/>
              <a:t>Если одно из двух тел находится на расстоянии, в n раз большем, чем другое, то более близкое тело кажется в n</a:t>
            </a:r>
            <a:r>
              <a:rPr lang="ru-RU" sz="1800" baseline="30000" dirty="0"/>
              <a:t>2</a:t>
            </a:r>
            <a:r>
              <a:rPr lang="ru-RU" sz="1800" dirty="0"/>
              <a:t> раз ярче. </a:t>
            </a:r>
            <a:endParaRPr lang="en-US" sz="1800" dirty="0"/>
          </a:p>
          <a:p>
            <a:pPr eaLnBrk="1" hangingPunct="1">
              <a:buFont typeface="Wingdings" pitchFamily="2" charset="2"/>
              <a:buNone/>
            </a:pPr>
            <a:endParaRPr lang="ru-RU" sz="600" dirty="0"/>
          </a:p>
          <a:p>
            <a:pPr eaLnBrk="1" hangingPunct="1"/>
            <a:r>
              <a:rPr lang="ru-RU" sz="1800" dirty="0"/>
              <a:t>Интенсивность света Солнца в (1 млн)</a:t>
            </a:r>
            <a:r>
              <a:rPr lang="ru-RU" sz="1800" baseline="30000" dirty="0"/>
              <a:t>2</a:t>
            </a:r>
            <a:r>
              <a:rPr lang="ru-RU" sz="1800" dirty="0"/>
              <a:t> раз ярче Сириуса, т.е. Сириус находится в миллион раз дальше от Земли, чем Солнце. </a:t>
            </a:r>
          </a:p>
          <a:p>
            <a:pPr eaLnBrk="1" hangingPunct="1"/>
            <a:endParaRPr lang="ru-RU" sz="2000" dirty="0"/>
          </a:p>
          <a:p>
            <a:pPr eaLnBrk="1" hangingPunct="1"/>
            <a:r>
              <a:rPr lang="ru-RU" sz="2000" dirty="0">
                <a:solidFill>
                  <a:srgbClr val="FFFF00"/>
                </a:solidFill>
                <a:latin typeface="Arial" pitchFamily="34" charset="0"/>
              </a:rPr>
              <a:t>Метод параллаксов</a:t>
            </a:r>
          </a:p>
          <a:p>
            <a:pPr eaLnBrk="1" hangingPunct="1"/>
            <a:r>
              <a:rPr lang="ru-RU" sz="1800" dirty="0"/>
              <a:t>Этот метод основан на визировании объекта из двух разных точек и затем определения угла, под которым он виден.</a:t>
            </a:r>
          </a:p>
          <a:p>
            <a:pPr eaLnBrk="1" hangingPunct="1">
              <a:buFont typeface="Wingdings" pitchFamily="2" charset="2"/>
              <a:buNone/>
            </a:pPr>
            <a:endParaRPr lang="en-US" sz="600" dirty="0"/>
          </a:p>
          <a:p>
            <a:pPr eaLnBrk="1" hangingPunct="1"/>
            <a:r>
              <a:rPr lang="ru-RU" sz="1800" dirty="0"/>
              <a:t>При измерении расстояний до звезд используют эффект вращения Земли вокруг Солнца (разница в 300 млн. км). </a:t>
            </a:r>
          </a:p>
          <a:p>
            <a:pPr eaLnBrk="1" hangingPunct="1">
              <a:buFont typeface="Wingdings" pitchFamily="2" charset="2"/>
              <a:buNone/>
            </a:pPr>
            <a:endParaRPr lang="en-US" sz="600" dirty="0"/>
          </a:p>
          <a:p>
            <a:pPr eaLnBrk="1" hangingPunct="1"/>
            <a:r>
              <a:rPr lang="ru-RU" sz="1800" dirty="0"/>
              <a:t>Ближайшие звезды (например, Альфа Центавра) находятся на расстоянии приблизительно 4 с. года.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348880"/>
            <a:ext cx="2448272" cy="408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2351584" y="135591"/>
            <a:ext cx="8230370" cy="1944216"/>
          </a:xfrm>
        </p:spPr>
        <p:txBody>
          <a:bodyPr/>
          <a:lstStyle/>
          <a:p>
            <a:pPr eaLnBrk="1" hangingPunct="1"/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Распределение звезд в пространстве и межгалактические пространства</a:t>
            </a:r>
            <a:endParaRPr lang="ru-RU" sz="3600" dirty="0">
              <a:solidFill>
                <a:srgbClr val="FFFF00"/>
              </a:solidFill>
              <a:latin typeface="Arial" pitchFamily="34" charset="0"/>
            </a:endParaRPr>
          </a:p>
        </p:txBody>
      </p:sp>
      <p:pic>
        <p:nvPicPr>
          <p:cNvPr id="39939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336" y="116633"/>
            <a:ext cx="2016223" cy="2016223"/>
          </a:xfrm>
        </p:spPr>
      </p:pic>
      <p:sp>
        <p:nvSpPr>
          <p:cNvPr id="39940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263352" y="2204864"/>
            <a:ext cx="11017224" cy="4464496"/>
          </a:xfrm>
        </p:spPr>
        <p:txBody>
          <a:bodyPr/>
          <a:lstStyle/>
          <a:p>
            <a:pPr eaLnBrk="1" hangingPunct="1"/>
            <a:r>
              <a:rPr lang="ru-RU" sz="1800" dirty="0"/>
              <a:t>Звезды, видимые в направлении плоскости Млечного Пути, находятся на расстоянии 100 000 с. л., а перпендикулярно ему – 10 000 с. л. Ср</a:t>
            </a:r>
            <a:r>
              <a:rPr lang="ru-RU" sz="1800" dirty="0"/>
              <a:t>.</a:t>
            </a:r>
            <a:r>
              <a:rPr lang="ru-RU" sz="1800" dirty="0"/>
              <a:t> расстояние между звездами – около 10 с. л., т.е. количество звезд в Галактике – около 50 – 100 млрд. звезд. (до 300 млрд. звезд)</a:t>
            </a:r>
          </a:p>
          <a:p>
            <a:pPr marL="36512" indent="0" eaLnBrk="1" hangingPunct="1">
              <a:lnSpc>
                <a:spcPct val="90000"/>
              </a:lnSpc>
              <a:buNone/>
            </a:pPr>
            <a:endParaRPr lang="ru-RU" sz="1800" dirty="0"/>
          </a:p>
          <a:p>
            <a:pPr eaLnBrk="1" hangingPunct="1">
              <a:lnSpc>
                <a:spcPct val="90000"/>
              </a:lnSpc>
            </a:pPr>
            <a:r>
              <a:rPr lang="ru-RU" sz="1800" dirty="0"/>
              <a:t>Яркость туманности Андромеды приблизительно такая же, как у средней звезды, удаленной на 10 с. л.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1800" dirty="0"/>
          </a:p>
          <a:p>
            <a:pPr eaLnBrk="1" hangingPunct="1">
              <a:lnSpc>
                <a:spcPct val="90000"/>
              </a:lnSpc>
            </a:pPr>
            <a:r>
              <a:rPr lang="ru-RU" sz="1800" dirty="0"/>
              <a:t>Звезд в этой галактике примерно столько же, как в нашей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1800" dirty="0"/>
          </a:p>
          <a:p>
            <a:pPr eaLnBrk="1" hangingPunct="1">
              <a:lnSpc>
                <a:spcPct val="90000"/>
              </a:lnSpc>
            </a:pPr>
            <a:r>
              <a:rPr lang="ru-RU" sz="1800" dirty="0"/>
              <a:t>Тогда расстояние до туманности Андромеды должно быть около 2 млн. с. л., </a:t>
            </a:r>
            <a:r>
              <a:rPr lang="ru-RU" sz="1800" dirty="0"/>
              <a:t>(</a:t>
            </a:r>
            <a:r>
              <a:rPr lang="ru-RU" sz="1800" dirty="0"/>
              <a:t>приблизительно в 20 раз больше диаметра нашей Галактики)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ru-RU" sz="1800" dirty="0"/>
              <a:t>Известно о миллионах туманностей, и расстояния между ними достигают миллионов световых лет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16632"/>
            <a:ext cx="2723795" cy="204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Размеры Вселенной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73742" y="2159478"/>
            <a:ext cx="9956800" cy="3933818"/>
          </a:xfrm>
        </p:spPr>
        <p:txBody>
          <a:bodyPr/>
          <a:lstStyle/>
          <a:p>
            <a:pPr eaLnBrk="1" hangingPunct="1"/>
            <a:r>
              <a:rPr lang="ru-RU" sz="1800" dirty="0"/>
              <a:t>Анализа спектров галактик показал: чем дальше находится от нас галактика, тем быстрее она удаляется</a:t>
            </a:r>
            <a:endParaRPr lang="en-US" sz="1800" dirty="0"/>
          </a:p>
          <a:p>
            <a:pPr eaLnBrk="1" hangingPunct="1">
              <a:buFont typeface="Wingdings" pitchFamily="2" charset="2"/>
              <a:buNone/>
            </a:pPr>
            <a:endParaRPr lang="ru-RU" sz="1800" dirty="0"/>
          </a:p>
          <a:p>
            <a:pPr eaLnBrk="1" hangingPunct="1"/>
            <a:r>
              <a:rPr lang="ru-RU" sz="1800" dirty="0"/>
              <a:t>Современные телескопы позволяют различать галактики, удаленные на первые миллиарды с. л. и «убегающие» от нас со скоростью 90 000 км/с. Самые далекие объекты – квазары – находятся от нас на расстоянии около 8 – 15 млрд. с. л.  </a:t>
            </a:r>
          </a:p>
          <a:p>
            <a:pPr eaLnBrk="1" hangingPunct="1">
              <a:buFont typeface="Wingdings" pitchFamily="2" charset="2"/>
              <a:buNone/>
            </a:pPr>
            <a:endParaRPr lang="en-US" sz="1800" dirty="0"/>
          </a:p>
          <a:p>
            <a:pPr eaLnBrk="1" hangingPunct="1"/>
            <a:r>
              <a:rPr lang="ru-RU" sz="1800" dirty="0"/>
              <a:t>Чем ближе скорость объекта к световой, тем меньше его яркость, тем менее заметным он становится. </a:t>
            </a:r>
          </a:p>
          <a:p>
            <a:pPr eaLnBrk="1" hangingPunct="1"/>
            <a:r>
              <a:rPr lang="ru-RU" sz="1800" dirty="0"/>
              <a:t>Если даже и существует множество галактик, удаленных на расстояние, большее 15 млрд. с. л., нам не удастся их увидеть: они удаляются от нас настолько быстро, что их свет никогда не достигнет Земли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vremya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260647"/>
            <a:ext cx="8616280" cy="620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1344" y="1988840"/>
            <a:ext cx="3096344" cy="2304256"/>
          </a:xfrm>
          <a:extLst/>
        </p:spPr>
        <p:txBody>
          <a:bodyPr/>
          <a:lstStyle/>
          <a:p>
            <a:pPr eaLnBrk="1" hangingPunct="1">
              <a:defRPr/>
            </a:pPr>
            <a:r>
              <a:rPr lang="ru-RU" sz="4000" cap="none" dirty="0">
                <a:solidFill>
                  <a:srgbClr val="FFFF00"/>
                </a:solidFill>
                <a:latin typeface="Arial" charset="0"/>
              </a:rPr>
              <a:t>Методы оценки времени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4624"/>
            <a:ext cx="7467600" cy="706090"/>
          </a:xfrm>
        </p:spPr>
        <p:txBody>
          <a:bodyPr/>
          <a:lstStyle/>
          <a:p>
            <a:r>
              <a:rPr lang="ru-RU" sz="3200" dirty="0">
                <a:solidFill>
                  <a:srgbClr val="FFFF00"/>
                </a:solidFill>
                <a:latin typeface="Arial" charset="0"/>
              </a:rPr>
              <a:t>Малые интервалы времени</a:t>
            </a:r>
            <a:endParaRPr lang="ru-RU" sz="3200" dirty="0">
              <a:solidFill>
                <a:srgbClr val="FFFF00"/>
              </a:solidFill>
            </a:endParaRPr>
          </a:p>
        </p:txBody>
      </p:sp>
      <p:sp>
        <p:nvSpPr>
          <p:cNvPr id="44034" name="Rectangle 18"/>
          <p:cNvSpPr>
            <a:spLocks noGrp="1" noChangeArrowheads="1"/>
          </p:cNvSpPr>
          <p:nvPr>
            <p:ph idx="1"/>
          </p:nvPr>
        </p:nvSpPr>
        <p:spPr>
          <a:xfrm>
            <a:off x="1847528" y="1412777"/>
            <a:ext cx="8784976" cy="468052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1800" dirty="0"/>
              <a:t>1 с – интервал между двумя ударами сердца.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1800" dirty="0"/>
          </a:p>
          <a:p>
            <a:pPr eaLnBrk="1" hangingPunct="1">
              <a:lnSpc>
                <a:spcPct val="90000"/>
              </a:lnSpc>
            </a:pPr>
            <a:r>
              <a:rPr lang="ru-RU" sz="1800" dirty="0"/>
              <a:t>С точностью измерения длительности секунды связана точность определения других основных единиц (вольт, метр и т.д.)</a:t>
            </a:r>
          </a:p>
          <a:p>
            <a:pPr eaLnBrk="1" hangingPunct="1"/>
            <a:r>
              <a:rPr lang="ru-RU" sz="1800" dirty="0">
                <a:cs typeface="Arial" pitchFamily="34" charset="0"/>
              </a:rPr>
              <a:t>С 1967 г. международная система единиц СИ определяет 1 сек. как 9 192 631 770 периодов электромагнитного излучения, возникающего при переходе между двумя уровнями основного состояния атома изотопа Цезий-133.</a:t>
            </a:r>
          </a:p>
          <a:p>
            <a:pPr eaLnBrk="1" hangingPunct="1"/>
            <a:endParaRPr lang="ru-RU" sz="1800" dirty="0">
              <a:cs typeface="Arial" pitchFamily="34" charset="0"/>
            </a:endParaRPr>
          </a:p>
          <a:p>
            <a:pPr eaLnBrk="1" hangingPunct="1"/>
            <a:r>
              <a:rPr lang="ru-RU" sz="1800" dirty="0"/>
              <a:t>0,1 с – щелчок пальцами</a:t>
            </a:r>
          </a:p>
          <a:p>
            <a:pPr eaLnBrk="1" hangingPunct="1">
              <a:buFont typeface="Wingdings" pitchFamily="2" charset="2"/>
              <a:buNone/>
            </a:pPr>
            <a:endParaRPr lang="ru-RU" sz="1800" dirty="0"/>
          </a:p>
          <a:p>
            <a:pPr eaLnBrk="1" hangingPunct="1"/>
            <a:r>
              <a:rPr lang="ru-RU" sz="1800" dirty="0"/>
              <a:t>При скорости менее 14 кадров в 1 с человек различает отдельные кадры</a:t>
            </a:r>
            <a:endParaRPr lang="en-US" sz="1800" dirty="0"/>
          </a:p>
          <a:p>
            <a:pPr marL="36512" indent="0" eaLnBrk="1" hangingPunct="1">
              <a:buNone/>
            </a:pPr>
            <a:endParaRPr lang="en-US" sz="1800" dirty="0"/>
          </a:p>
          <a:p>
            <a:pPr eaLnBrk="1" hangingPunct="1"/>
            <a:r>
              <a:rPr lang="ru-RU" sz="1800" dirty="0"/>
              <a:t>25-й кадр уже не воспринимается глазом</a:t>
            </a:r>
          </a:p>
          <a:p>
            <a:pPr eaLnBrk="1" hangingPunct="1"/>
            <a:endParaRPr lang="ru-RU" sz="2000" dirty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ru-RU" sz="2000" dirty="0"/>
          </a:p>
        </p:txBody>
      </p:sp>
      <p:pic>
        <p:nvPicPr>
          <p:cNvPr id="44036" name="Picture 19" descr="Рисунок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9" y="1199087"/>
            <a:ext cx="1151570" cy="1246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9" y="4869160"/>
            <a:ext cx="1197878" cy="110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9" y="2685151"/>
            <a:ext cx="1173956" cy="1944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147248" cy="1143000"/>
          </a:xfrm>
        </p:spPr>
        <p:txBody>
          <a:bodyPr/>
          <a:lstStyle/>
          <a:p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Атомные часы </a:t>
            </a:r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/>
            </a:r>
            <a:br>
              <a:rPr lang="ru-RU" sz="3200" dirty="0">
                <a:solidFill>
                  <a:srgbClr val="FFFF00"/>
                </a:solidFill>
                <a:latin typeface="Arial" pitchFamily="34" charset="0"/>
              </a:rPr>
            </a:br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(</a:t>
            </a:r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молекулярные, квантовые часы</a:t>
            </a:r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)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927648" y="1988840"/>
            <a:ext cx="8064896" cy="4237931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sz="2000" b="1" dirty="0"/>
              <a:t>–   </a:t>
            </a:r>
            <a:r>
              <a:rPr lang="ru-RU" sz="2000" dirty="0"/>
              <a:t>прибор измерения времени, в котором в качестве постоянного периодического процесса используются собственные колебания атомов или молекул</a:t>
            </a:r>
            <a:r>
              <a:rPr lang="ru-RU" sz="2000" dirty="0"/>
              <a:t>.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2000" dirty="0"/>
              <a:t> </a:t>
            </a:r>
            <a:endParaRPr lang="ru-RU" sz="2000" dirty="0"/>
          </a:p>
          <a:p>
            <a:pPr eaLnBrk="1" hangingPunct="1"/>
            <a:r>
              <a:rPr lang="ru-RU" sz="2000" dirty="0"/>
              <a:t>Самые точные часы на планете </a:t>
            </a:r>
            <a:r>
              <a:rPr lang="ru-RU" sz="2000" dirty="0"/>
              <a:t>находятся </a:t>
            </a:r>
            <a:r>
              <a:rPr lang="ru-RU" sz="2000" dirty="0"/>
              <a:t>в Лондоне в Национальной физической </a:t>
            </a:r>
            <a:r>
              <a:rPr lang="ru-RU" sz="2000" dirty="0"/>
              <a:t>лаборатории</a:t>
            </a:r>
            <a:endParaRPr lang="ru-RU" sz="2000" dirty="0"/>
          </a:p>
          <a:p>
            <a:pPr lvl="1" eaLnBrk="1" hangingPunct="1"/>
            <a:r>
              <a:rPr lang="ru-RU" sz="1800" dirty="0"/>
              <a:t>для </a:t>
            </a:r>
            <a:r>
              <a:rPr lang="ru-RU" sz="1800" dirty="0"/>
              <a:t>отсчета времени используют периодические колебания атомов цезия. Сто тридцать восемь миллионов лет понадобится для того, чтобы </a:t>
            </a:r>
            <a:r>
              <a:rPr lang="ru-RU" sz="1800" dirty="0"/>
              <a:t>они </a:t>
            </a:r>
            <a:r>
              <a:rPr lang="ru-RU" sz="1800" dirty="0"/>
              <a:t>сбились </a:t>
            </a:r>
            <a:r>
              <a:rPr lang="ru-RU" sz="1800" dirty="0"/>
              <a:t>на </a:t>
            </a:r>
            <a:r>
              <a:rPr lang="ru-RU" sz="1800" dirty="0"/>
              <a:t>1 </a:t>
            </a:r>
            <a:r>
              <a:rPr lang="ru-RU" sz="1800" dirty="0"/>
              <a:t>секунду</a:t>
            </a:r>
            <a:endParaRPr lang="ru-RU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671756"/>
            <a:ext cx="2520280" cy="4200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lum bright="-20000" contrast="-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5023255"/>
            <a:ext cx="2278458" cy="1708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5023255"/>
            <a:ext cx="2088231" cy="174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4" name="Rectangle 6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/>
          <a:lstStyle/>
          <a:p>
            <a:pPr eaLnBrk="1" hangingPunct="1">
              <a:defRPr/>
            </a:pPr>
            <a:r>
              <a:rPr lang="ru-RU" sz="3200" dirty="0">
                <a:solidFill>
                  <a:srgbClr val="FFFF00"/>
                </a:solidFill>
                <a:latin typeface="Arial" charset="0"/>
              </a:rPr>
              <a:t>Исчисление лет и исторических эпох</a:t>
            </a: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09600" y="1417638"/>
            <a:ext cx="9956800" cy="4525963"/>
          </a:xfrm>
        </p:spPr>
        <p:txBody>
          <a:bodyPr/>
          <a:lstStyle/>
          <a:p>
            <a:pPr eaLnBrk="1" hangingPunct="1"/>
            <a:r>
              <a:rPr lang="ru-RU" sz="2000" dirty="0"/>
              <a:t>Естественные единицы времени, с которыми человек постоянно сталкивается в повседневной жизни, – день и год. </a:t>
            </a:r>
          </a:p>
          <a:p>
            <a:pPr marL="36512" indent="0" eaLnBrk="1" hangingPunct="1">
              <a:buNone/>
            </a:pPr>
            <a:endParaRPr lang="ru-RU" sz="800" dirty="0"/>
          </a:p>
          <a:p>
            <a:pPr marL="36512" indent="0" eaLnBrk="1" hangingPunct="1">
              <a:buNone/>
            </a:pPr>
            <a:r>
              <a:rPr lang="ru-RU" sz="2000" dirty="0">
                <a:solidFill>
                  <a:srgbClr val="FFFF00"/>
                </a:solidFill>
              </a:rPr>
              <a:t>Календарь </a:t>
            </a:r>
          </a:p>
          <a:p>
            <a:pPr marL="36512" indent="0" eaLnBrk="1" hangingPunct="1">
              <a:buNone/>
            </a:pPr>
            <a:r>
              <a:rPr lang="ru-RU" sz="1800" dirty="0"/>
              <a:t>– система счисления больших промежутков времени, основанная на периодичности движения небесных тел: Солнца - в солнечных календарях, Луны - в лунных календарях и одновременно и Солнца, и Луны в лунно-солнечных календарях</a:t>
            </a:r>
          </a:p>
          <a:p>
            <a:pPr marL="36512" indent="0" eaLnBrk="1" hangingPunct="1">
              <a:buNone/>
            </a:pPr>
            <a:endParaRPr lang="ru-RU" sz="800" dirty="0"/>
          </a:p>
          <a:p>
            <a:pPr eaLnBrk="1" hangingPunct="1"/>
            <a:r>
              <a:rPr lang="ru-RU" sz="2000" dirty="0" err="1"/>
              <a:t>Бóльшие</a:t>
            </a:r>
            <a:r>
              <a:rPr lang="ru-RU" sz="2000" dirty="0"/>
              <a:t>, чем годы и десятилетия, отрезки требуются для изучения прошлого человечества, возникновения, развития и гибели древних культур</a:t>
            </a:r>
          </a:p>
          <a:p>
            <a:pPr lvl="1" eaLnBrk="1" hangingPunct="1"/>
            <a:r>
              <a:rPr lang="ru-RU" sz="1800" dirty="0"/>
              <a:t>Древнейшие памятники письменности позволяют проследить историю шумерской и египетской цивилизаций давностью до 5-7 тыс.</a:t>
            </a:r>
            <a:r>
              <a:rPr lang="ru-RU" sz="1800" b="1" dirty="0"/>
              <a:t> </a:t>
            </a:r>
            <a:r>
              <a:rPr lang="ru-RU" sz="1800" dirty="0"/>
              <a:t>лет</a:t>
            </a:r>
            <a:endParaRPr lang="ru-RU" sz="1800" b="1" dirty="0"/>
          </a:p>
          <a:p>
            <a:pPr eaLnBrk="1" hangingPunct="1"/>
            <a:endParaRPr lang="ru-RU" sz="2000" dirty="0"/>
          </a:p>
          <a:p>
            <a:endParaRPr lang="ru-RU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052" y="116632"/>
            <a:ext cx="7560840" cy="974913"/>
          </a:xfrm>
        </p:spPr>
        <p:txBody>
          <a:bodyPr/>
          <a:lstStyle/>
          <a:p>
            <a:r>
              <a:rPr lang="ru-RU" sz="3200" dirty="0">
                <a:solidFill>
                  <a:srgbClr val="FFFF00"/>
                </a:solidFill>
                <a:latin typeface="Arial" charset="0"/>
              </a:rPr>
              <a:t>Геологические интервалы времени</a:t>
            </a:r>
            <a:endParaRPr lang="ru-RU" sz="3200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191344" y="1249775"/>
            <a:ext cx="7837548" cy="1243121"/>
          </a:xfrm>
        </p:spPr>
        <p:txBody>
          <a:bodyPr/>
          <a:lstStyle/>
          <a:p>
            <a:pPr marL="36512" indent="0" eaLnBrk="1" hangingPunct="1">
              <a:lnSpc>
                <a:spcPct val="80000"/>
              </a:lnSpc>
              <a:buNone/>
            </a:pPr>
            <a:r>
              <a:rPr lang="ru-RU" sz="2000" dirty="0"/>
              <a:t>– время, сопоставимое с геологическими эпохами и периодами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2000" dirty="0"/>
              <a:t>Говорят о относительном и абсолютном геологическом </a:t>
            </a:r>
            <a:r>
              <a:rPr lang="ru-RU" sz="2000" dirty="0" smtClean="0"/>
              <a:t>времени</a:t>
            </a:r>
            <a:endParaRPr lang="ru-RU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59" y="3175991"/>
            <a:ext cx="4248472" cy="368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96" y="5816"/>
            <a:ext cx="412015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Самостоятельность пространства и времени</a:t>
            </a: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buNone/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Субстанциальная концепция </a:t>
            </a:r>
          </a:p>
          <a:p>
            <a:pPr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Пространство и время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–</a:t>
            </a:r>
            <a:r>
              <a:rPr lang="ru-RU" sz="1800" dirty="0">
                <a:latin typeface="Arial" pitchFamily="34" charset="0"/>
                <a:cs typeface="Arial" pitchFamily="34" charset="0"/>
              </a:rPr>
              <a:t> нечто самостоятельное </a:t>
            </a:r>
          </a:p>
          <a:p>
            <a:pPr lvl="1"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пространство – пустое вместилище тел</a:t>
            </a:r>
          </a:p>
          <a:p>
            <a:pPr lvl="1"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время – нечто протекающее равномерно и иначе называющееся длительностью </a:t>
            </a:r>
          </a:p>
          <a:p>
            <a:pPr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Используют при описании природных процессов в </a:t>
            </a:r>
            <a:r>
              <a:rPr lang="ru-RU" sz="18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классической механики </a:t>
            </a:r>
            <a:endParaRPr lang="en-GB" sz="1800" i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marL="0" indent="0" eaLnBrk="1" hangingPunct="1">
              <a:buNone/>
              <a:defRPr/>
            </a:pPr>
            <a:endParaRPr lang="ru-RU" sz="2000" dirty="0">
              <a:latin typeface="Arial" pitchFamily="34" charset="0"/>
              <a:cs typeface="Arial" pitchFamily="34" charset="0"/>
            </a:endParaRPr>
          </a:p>
          <a:p>
            <a:pPr marL="0" indent="0" algn="ctr" eaLnBrk="1" hangingPunct="1">
              <a:buNone/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Релятивистская концепция</a:t>
            </a:r>
          </a:p>
          <a:p>
            <a:pPr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Отрицание самостоятельной сущности пространства и времени </a:t>
            </a:r>
          </a:p>
          <a:p>
            <a:pPr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Пространство и время существует постольку, поскольку существует материя </a:t>
            </a:r>
          </a:p>
          <a:p>
            <a:pPr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При описании явлений при помощи </a:t>
            </a:r>
            <a:r>
              <a:rPr lang="ru-RU" sz="18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теории относительности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236736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0"/>
            <a:ext cx="9108504" cy="850900"/>
          </a:xfrm>
        </p:spPr>
        <p:txBody>
          <a:bodyPr/>
          <a:lstStyle/>
          <a:p>
            <a:pPr eaLnBrk="1" hangingPunct="1"/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Радиоактивные часы и абсолютная хронология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51584" y="980728"/>
            <a:ext cx="9145016" cy="576064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000" dirty="0"/>
              <a:t>Позволяют определять абсолютный возраст различных объектов</a:t>
            </a:r>
          </a:p>
          <a:p>
            <a:pPr eaLnBrk="1" hangingPunct="1">
              <a:lnSpc>
                <a:spcPct val="90000"/>
              </a:lnSpc>
            </a:pPr>
            <a:endParaRPr lang="ru-RU" sz="2000" dirty="0"/>
          </a:p>
          <a:p>
            <a:pPr eaLnBrk="1" hangingPunct="1">
              <a:lnSpc>
                <a:spcPct val="90000"/>
              </a:lnSpc>
            </a:pPr>
            <a:r>
              <a:rPr lang="ru-RU" sz="2000" dirty="0">
                <a:solidFill>
                  <a:srgbClr val="FFFF00"/>
                </a:solidFill>
              </a:rPr>
              <a:t>Период полураспада </a:t>
            </a:r>
            <a:r>
              <a:rPr lang="ru-RU" sz="2000" dirty="0"/>
              <a:t>– время, в течение которого распадается половина исходного количества ядер в веществе</a:t>
            </a:r>
          </a:p>
          <a:p>
            <a:pPr eaLnBrk="1" hangingPunct="1"/>
            <a:r>
              <a:rPr lang="ru-RU" sz="2000" dirty="0"/>
              <a:t>Скорость распада элементов постоянна:</a:t>
            </a:r>
          </a:p>
          <a:p>
            <a:pPr lvl="1" eaLnBrk="1" hangingPunct="1"/>
            <a:r>
              <a:rPr lang="ru-RU" sz="2000" dirty="0"/>
              <a:t>период полураспада висмута-212 – 60,5 мин, урана-238 – 4,5 млрд. лет, а углерода-14 – 5730 лет</a:t>
            </a:r>
            <a:r>
              <a:rPr lang="ru-RU" sz="2000" dirty="0"/>
              <a:t>.</a:t>
            </a:r>
          </a:p>
          <a:p>
            <a:pPr marL="449263" lvl="1" indent="0" eaLnBrk="1" hangingPunct="1">
              <a:buNone/>
            </a:pPr>
            <a:endParaRPr lang="ru-RU" sz="2000" dirty="0"/>
          </a:p>
          <a:p>
            <a:pPr eaLnBrk="1" hangingPunct="1">
              <a:lnSpc>
                <a:spcPct val="80000"/>
              </a:lnSpc>
            </a:pPr>
            <a:r>
              <a:rPr lang="ru-RU" sz="2000" dirty="0"/>
              <a:t>Земля существует около 4,6 млрд. лет</a:t>
            </a:r>
            <a:endParaRPr lang="en-GB" sz="2000" dirty="0"/>
          </a:p>
          <a:p>
            <a:pPr eaLnBrk="1" hangingPunct="1">
              <a:lnSpc>
                <a:spcPct val="80000"/>
              </a:lnSpc>
            </a:pPr>
            <a:r>
              <a:rPr lang="ru-RU" sz="2000" dirty="0"/>
              <a:t>Возраст </a:t>
            </a:r>
            <a:r>
              <a:rPr lang="ru-RU" sz="2000" dirty="0"/>
              <a:t>старейших горных пород, найденных на Земле, – 3,8 млрд. лет</a:t>
            </a:r>
            <a:endParaRPr lang="en-GB" sz="2000" dirty="0"/>
          </a:p>
          <a:p>
            <a:pPr eaLnBrk="1" hangingPunct="1">
              <a:lnSpc>
                <a:spcPct val="80000"/>
              </a:lnSpc>
            </a:pPr>
            <a:r>
              <a:rPr lang="ru-RU" sz="2000" dirty="0"/>
              <a:t>Старейшие </a:t>
            </a:r>
            <a:r>
              <a:rPr lang="ru-RU" sz="2000" dirty="0"/>
              <a:t>следы жизни насчитывают более 1 млрд. </a:t>
            </a:r>
            <a:r>
              <a:rPr lang="ru-RU" sz="2000" dirty="0"/>
              <a:t>лет</a:t>
            </a:r>
            <a:endParaRPr lang="en-GB" sz="2000" dirty="0"/>
          </a:p>
          <a:p>
            <a:pPr eaLnBrk="1" hangingPunct="1">
              <a:lnSpc>
                <a:spcPct val="80000"/>
              </a:lnSpc>
            </a:pPr>
            <a:r>
              <a:rPr lang="ru-RU" sz="2000" dirty="0"/>
              <a:t>Деревья </a:t>
            </a:r>
            <a:r>
              <a:rPr lang="ru-RU" sz="2000" dirty="0"/>
              <a:t>и цветы появились около 400 млн. лет назад</a:t>
            </a:r>
            <a:endParaRPr lang="en-GB" sz="2000" dirty="0"/>
          </a:p>
          <a:p>
            <a:pPr eaLnBrk="1" hangingPunct="1">
              <a:lnSpc>
                <a:spcPct val="80000"/>
              </a:lnSpc>
            </a:pPr>
            <a:r>
              <a:rPr lang="ru-RU" sz="2000" dirty="0"/>
              <a:t>Рыбы </a:t>
            </a:r>
            <a:r>
              <a:rPr lang="ru-RU" sz="2000" dirty="0"/>
              <a:t>и моллюски существовали уже 300 млн. лет назад</a:t>
            </a:r>
            <a:endParaRPr lang="en-GB" sz="2000" dirty="0"/>
          </a:p>
          <a:p>
            <a:pPr eaLnBrk="1" hangingPunct="1">
              <a:lnSpc>
                <a:spcPct val="80000"/>
              </a:lnSpc>
            </a:pPr>
            <a:r>
              <a:rPr lang="ru-RU" sz="2000" dirty="0"/>
              <a:t>Пресмыкающиеся появились примерно 275 млн. лет назад</a:t>
            </a:r>
            <a:endParaRPr lang="en-GB" sz="2000" dirty="0"/>
          </a:p>
          <a:p>
            <a:pPr eaLnBrk="1" hangingPunct="1">
              <a:lnSpc>
                <a:spcPct val="80000"/>
              </a:lnSpc>
            </a:pPr>
            <a:r>
              <a:rPr lang="ru-RU" sz="2000" dirty="0"/>
              <a:t>Млекопитающие </a:t>
            </a:r>
            <a:r>
              <a:rPr lang="ru-RU" sz="2000" dirty="0"/>
              <a:t>развились только 150 млн. лет назад.</a:t>
            </a:r>
            <a:endParaRPr lang="en-GB" sz="2000" dirty="0"/>
          </a:p>
          <a:p>
            <a:pPr eaLnBrk="1" hangingPunct="1">
              <a:lnSpc>
                <a:spcPct val="80000"/>
              </a:lnSpc>
            </a:pPr>
            <a:r>
              <a:rPr lang="ru-RU" sz="2000" dirty="0"/>
              <a:t>Человек </a:t>
            </a:r>
            <a:r>
              <a:rPr lang="ru-RU" sz="2000" dirty="0"/>
              <a:t>существует первые миллионы </a:t>
            </a:r>
            <a:r>
              <a:rPr lang="ru-RU" sz="2000" dirty="0"/>
              <a:t>лет</a:t>
            </a:r>
            <a:endParaRPr lang="ru-RU" sz="2000" dirty="0"/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980728"/>
            <a:ext cx="2059564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95" y="2922715"/>
            <a:ext cx="2071881" cy="25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lum bright="-2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0" y="3537360"/>
            <a:ext cx="2219924" cy="28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/>
          <a:lstStyle/>
          <a:p>
            <a:pPr eaLnBrk="1" hangingPunct="1">
              <a:defRPr/>
            </a:pPr>
            <a:r>
              <a:rPr lang="ru-RU" sz="3200" dirty="0">
                <a:solidFill>
                  <a:srgbClr val="FFFF00"/>
                </a:solidFill>
                <a:latin typeface="Arial" charset="0"/>
              </a:rPr>
              <a:t>Космические интервалы времени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5791200" y="2492897"/>
            <a:ext cx="5057328" cy="2448271"/>
          </a:xfrm>
        </p:spPr>
        <p:txBody>
          <a:bodyPr/>
          <a:lstStyle/>
          <a:p>
            <a:r>
              <a:rPr lang="ru-RU" sz="2000" dirty="0">
                <a:solidFill>
                  <a:srgbClr val="FFFF00"/>
                </a:solidFill>
              </a:rPr>
              <a:t>Галактический год </a:t>
            </a:r>
            <a:r>
              <a:rPr lang="ru-RU" sz="2000" dirty="0"/>
              <a:t>– период </a:t>
            </a:r>
            <a:r>
              <a:rPr lang="ru-RU" sz="2000" dirty="0"/>
              <a:t>обращения Галактики в районе Солнца </a:t>
            </a:r>
            <a:endParaRPr lang="ru-RU" sz="2000" dirty="0"/>
          </a:p>
          <a:p>
            <a:r>
              <a:rPr lang="ru-RU" sz="2000" dirty="0"/>
              <a:t>Составляет </a:t>
            </a:r>
            <a:r>
              <a:rPr lang="ru-RU" sz="2000" dirty="0"/>
              <a:t>215 – 275 млн. лет. </a:t>
            </a:r>
          </a:p>
          <a:p>
            <a:endParaRPr lang="ru-RU" dirty="0"/>
          </a:p>
        </p:txBody>
      </p:sp>
      <p:pic>
        <p:nvPicPr>
          <p:cNvPr id="7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2492896"/>
            <a:ext cx="3657600" cy="2567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35931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5360" y="188640"/>
            <a:ext cx="3384376" cy="1728192"/>
          </a:xfrm>
        </p:spPr>
        <p:txBody>
          <a:bodyPr/>
          <a:lstStyle/>
          <a:p>
            <a:pPr eaLnBrk="1" hangingPunct="1"/>
            <a:r>
              <a:rPr lang="ru-RU" sz="3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Возникновение Солнечной системы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3712" y="383040"/>
            <a:ext cx="7848872" cy="6214312"/>
          </a:xfrm>
        </p:spPr>
        <p:txBody>
          <a:bodyPr/>
          <a:lstStyle/>
          <a:p>
            <a:r>
              <a:rPr lang="ru-RU" sz="2000" dirty="0"/>
              <a:t>Около </a:t>
            </a:r>
            <a:r>
              <a:rPr lang="ru-RU" sz="2000" dirty="0"/>
              <a:t>4,6 млрд лет назад </a:t>
            </a:r>
            <a:r>
              <a:rPr lang="ru-RU" sz="2000" dirty="0"/>
              <a:t>произошел гравитационный коллапс межзвездного </a:t>
            </a:r>
            <a:r>
              <a:rPr lang="ru-RU" sz="2000" dirty="0"/>
              <a:t>газопылевого </a:t>
            </a:r>
            <a:r>
              <a:rPr lang="ru-RU" sz="2000" dirty="0"/>
              <a:t>облака размером </a:t>
            </a:r>
            <a:r>
              <a:rPr lang="ru-RU" sz="2000" dirty="0"/>
              <a:t>в несколько световых </a:t>
            </a:r>
            <a:r>
              <a:rPr lang="ru-RU" sz="2000" dirty="0"/>
              <a:t>лет</a:t>
            </a:r>
            <a:endParaRPr lang="ru-RU" sz="2000" dirty="0"/>
          </a:p>
          <a:p>
            <a:pPr marL="36512" indent="0">
              <a:buNone/>
            </a:pPr>
            <a:endParaRPr lang="ru-RU" sz="2000" dirty="0"/>
          </a:p>
          <a:p>
            <a:r>
              <a:rPr lang="ru-RU" sz="2000" dirty="0"/>
              <a:t>В процессе гравитационного сжатия </a:t>
            </a:r>
            <a:r>
              <a:rPr lang="ru-RU" sz="2000" dirty="0"/>
              <a:t>росла </a:t>
            </a:r>
            <a:r>
              <a:rPr lang="ru-RU" sz="2000" dirty="0"/>
              <a:t>скорость вращения </a:t>
            </a:r>
            <a:r>
              <a:rPr lang="ru-RU" sz="2000" dirty="0"/>
              <a:t>облака, а центр </a:t>
            </a:r>
            <a:r>
              <a:rPr lang="ru-RU" sz="2000" dirty="0"/>
              <a:t>становился более горячим, чем окружающий </a:t>
            </a:r>
            <a:r>
              <a:rPr lang="ru-RU" sz="2000" dirty="0"/>
              <a:t>диск</a:t>
            </a:r>
          </a:p>
          <a:p>
            <a:pPr marL="36512" indent="0">
              <a:buNone/>
            </a:pPr>
            <a:r>
              <a:rPr lang="ru-RU" sz="2000" dirty="0"/>
              <a:t> </a:t>
            </a:r>
            <a:endParaRPr lang="ru-RU" sz="2000" dirty="0"/>
          </a:p>
          <a:p>
            <a:r>
              <a:rPr lang="ru-RU" sz="2000" dirty="0"/>
              <a:t>Вращение </a:t>
            </a:r>
            <a:r>
              <a:rPr lang="ru-RU" sz="2000" dirty="0"/>
              <a:t>привело к уплощению облака и </a:t>
            </a:r>
            <a:r>
              <a:rPr lang="ru-RU" sz="2000" dirty="0"/>
              <a:t>формированию </a:t>
            </a:r>
            <a:r>
              <a:rPr lang="ru-RU" sz="2000" dirty="0"/>
              <a:t>протопланетного диска диаметром примерно 200 а. е. и горячей, плотной протозвездой в центре. </a:t>
            </a:r>
          </a:p>
          <a:p>
            <a:pPr marL="36512" indent="0">
              <a:buNone/>
            </a:pPr>
            <a:endParaRPr lang="ru-RU" sz="2000" dirty="0"/>
          </a:p>
          <a:p>
            <a:r>
              <a:rPr lang="ru-RU" sz="2000" dirty="0"/>
              <a:t>Планеты формировались </a:t>
            </a:r>
            <a:r>
              <a:rPr lang="ru-RU" sz="2000" dirty="0" err="1"/>
              <a:t>аккрецией</a:t>
            </a:r>
            <a:r>
              <a:rPr lang="ru-RU" sz="2000" dirty="0"/>
              <a:t> из этого </a:t>
            </a:r>
            <a:r>
              <a:rPr lang="ru-RU" sz="2000" dirty="0"/>
              <a:t>диска</a:t>
            </a:r>
            <a:endParaRPr lang="ru-RU" sz="2000" dirty="0"/>
          </a:p>
          <a:p>
            <a:pPr marL="36512" indent="0">
              <a:buNone/>
            </a:pPr>
            <a:r>
              <a:rPr lang="ru-RU" sz="2000" dirty="0"/>
              <a:t> </a:t>
            </a:r>
          </a:p>
          <a:p>
            <a:r>
              <a:rPr lang="ru-RU" sz="2000" dirty="0"/>
              <a:t>В течение 50 млн лет давление и плотность водорода в центре протозвезды стали достаточно большими для начала термоядерной </a:t>
            </a:r>
            <a:r>
              <a:rPr lang="ru-RU" sz="2000" dirty="0"/>
              <a:t>реакции – Солнце </a:t>
            </a:r>
            <a:r>
              <a:rPr lang="ru-RU" sz="2000" dirty="0"/>
              <a:t>стало полноценной звездой</a:t>
            </a:r>
            <a:r>
              <a:rPr lang="ru-RU" sz="2000" dirty="0"/>
              <a:t>.</a:t>
            </a:r>
            <a:endParaRPr lang="ru-RU" sz="2000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132856"/>
            <a:ext cx="265571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143672" y="787304"/>
            <a:ext cx="7848872" cy="5760640"/>
          </a:xfrm>
        </p:spPr>
        <p:txBody>
          <a:bodyPr/>
          <a:lstStyle/>
          <a:p>
            <a:r>
              <a:rPr lang="ru-RU" sz="2000" dirty="0"/>
              <a:t>Приблизительно </a:t>
            </a:r>
            <a:r>
              <a:rPr lang="ru-RU" sz="2000" dirty="0"/>
              <a:t>через 5,4 млрд лет с настоящего времени, водород в ядре Солнца </a:t>
            </a:r>
            <a:r>
              <a:rPr lang="ru-RU" sz="2000" dirty="0"/>
              <a:t>полностью преобразуется </a:t>
            </a:r>
            <a:r>
              <a:rPr lang="ru-RU" sz="2000" dirty="0"/>
              <a:t>в гелий. </a:t>
            </a:r>
            <a:endParaRPr lang="ru-RU" sz="2000" dirty="0"/>
          </a:p>
          <a:p>
            <a:pPr marL="36512" indent="0">
              <a:buNone/>
            </a:pPr>
            <a:endParaRPr lang="ru-RU" sz="2000" dirty="0"/>
          </a:p>
          <a:p>
            <a:r>
              <a:rPr lang="ru-RU" sz="2000" dirty="0"/>
              <a:t>Внешние </a:t>
            </a:r>
            <a:r>
              <a:rPr lang="ru-RU" sz="2000" dirty="0"/>
              <a:t>слои Солнца расширятся примерно в 260 раз – Солнце станет красным гигантом. </a:t>
            </a:r>
            <a:endParaRPr lang="ru-RU" sz="2000" dirty="0"/>
          </a:p>
          <a:p>
            <a:pPr lvl="1"/>
            <a:r>
              <a:rPr lang="ru-RU" sz="2000" dirty="0"/>
              <a:t>Из-за </a:t>
            </a:r>
            <a:r>
              <a:rPr lang="ru-RU" sz="2000" dirty="0"/>
              <a:t>увеличившейся площади поверхности, она станет более прохладной (2600 К).</a:t>
            </a:r>
          </a:p>
          <a:p>
            <a:pPr marL="36512" indent="0">
              <a:buNone/>
            </a:pPr>
            <a:endParaRPr lang="ru-RU" sz="2000" dirty="0"/>
          </a:p>
          <a:p>
            <a:r>
              <a:rPr lang="ru-RU" sz="2000" dirty="0"/>
              <a:t>Далее внешние слои Солнца будут </a:t>
            </a:r>
            <a:r>
              <a:rPr lang="ru-RU" sz="2000" dirty="0"/>
              <a:t>выброшены </a:t>
            </a:r>
            <a:r>
              <a:rPr lang="ru-RU" sz="2000" dirty="0"/>
              <a:t>взрывом в окружающее пространство, образовав планетарную туманность, в центре которой останется лишь небольшое звездное ядро – белый карлик, плотный объект в половину первоначальной массы Солнца размером с Землю.</a:t>
            </a:r>
          </a:p>
          <a:p>
            <a:pPr eaLnBrk="1" hangingPunct="1"/>
            <a:endParaRPr lang="ru-RU" sz="2000" dirty="0">
              <a:cs typeface="Arial" pitchFamily="34" charset="0"/>
            </a:endParaRPr>
          </a:p>
          <a:p>
            <a:endParaRPr lang="ru-RU" sz="20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764704"/>
            <a:ext cx="254146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72" y="3429000"/>
            <a:ext cx="2541460" cy="255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" y="1412776"/>
            <a:ext cx="1220912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289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5" y="116632"/>
            <a:ext cx="3978581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83832" y="1400676"/>
            <a:ext cx="6552728" cy="52558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000" dirty="0"/>
              <a:t>Время от Большого взрыва – гипотетического начала расширения Вселенной, перед которым Вселенная находилась в сингулярном состоянии.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2000" dirty="0"/>
          </a:p>
          <a:p>
            <a:pPr eaLnBrk="1" hangingPunct="1">
              <a:lnSpc>
                <a:spcPct val="90000"/>
              </a:lnSpc>
            </a:pPr>
            <a:r>
              <a:rPr lang="ru-RU" sz="2000" dirty="0"/>
              <a:t>В пользу теории Большого Взрыва говорит:</a:t>
            </a:r>
          </a:p>
          <a:p>
            <a:pPr lvl="1" eaLnBrk="1" hangingPunct="1">
              <a:lnSpc>
                <a:spcPct val="90000"/>
              </a:lnSpc>
            </a:pPr>
            <a:r>
              <a:rPr lang="ru-RU" sz="2000" dirty="0"/>
              <a:t>Эффект «разбегания» галактик</a:t>
            </a:r>
          </a:p>
          <a:p>
            <a:pPr lvl="1" eaLnBrk="1" hangingPunct="1">
              <a:lnSpc>
                <a:spcPct val="90000"/>
              </a:lnSpc>
            </a:pPr>
            <a:r>
              <a:rPr lang="ru-RU" sz="2000" dirty="0"/>
              <a:t>Реликтовое излучение (3К, примерно – 270° С)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2000" dirty="0"/>
          </a:p>
          <a:p>
            <a:pPr eaLnBrk="1" hangingPunct="1">
              <a:lnSpc>
                <a:spcPct val="90000"/>
              </a:lnSpc>
            </a:pPr>
            <a:r>
              <a:rPr lang="ru-RU" sz="2000" dirty="0"/>
              <a:t>Примерный возраст Вселенной оценивается в 10–18 млрд. лет, а его наиболее вероятное значение 13–15 млрд. лет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2" y="3931738"/>
            <a:ext cx="3990274" cy="2872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/>
          <p:cNvPicPr>
            <a:picLocks noChangeAspect="1" noChangeArrowheads="1"/>
          </p:cNvPicPr>
          <p:nvPr/>
        </p:nvPicPr>
        <p:blipFill>
          <a:blip r:embed="rId2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921" y="0"/>
            <a:ext cx="8433751" cy="683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1340768"/>
            <a:ext cx="8839200" cy="1826363"/>
          </a:xfrm>
          <a:extLst/>
        </p:spPr>
        <p:txBody>
          <a:bodyPr/>
          <a:lstStyle/>
          <a:p>
            <a:pPr eaLnBrk="1" hangingPunct="1">
              <a:defRPr/>
            </a:pPr>
            <a:r>
              <a:rPr lang="ru-RU" sz="4000" dirty="0">
                <a:solidFill>
                  <a:srgbClr val="FFFF00"/>
                </a:solidFill>
                <a:latin typeface="Arial" charset="0"/>
              </a:rPr>
              <a:t>Спасибо за внимание!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852936"/>
            <a:ext cx="2939521" cy="699552"/>
          </a:xfrm>
        </p:spPr>
        <p:txBody>
          <a:bodyPr/>
          <a:lstStyle/>
          <a:p>
            <a:pPr eaLnBrk="1" hangingPunct="1"/>
            <a:r>
              <a:rPr lang="ru-RU" sz="2800" dirty="0" smtClean="0"/>
              <a:t>Вопросы?</a:t>
            </a:r>
            <a:endParaRPr lang="en-GB" sz="28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Мерность пространства и времени</a:t>
            </a:r>
            <a:endParaRPr lang="ru-RU" sz="4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20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Мерность</a:t>
            </a:r>
            <a:r>
              <a:rPr lang="ru-RU" sz="2000" i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36512" indent="0" eaLnBrk="1" hangingPunct="1">
              <a:buNone/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– количество замеров, которые следует сделать для того, чтобы однозначно определить место некоторой точки</a:t>
            </a:r>
            <a:endParaRPr lang="en-GB" sz="1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GB" sz="1800" b="1" dirty="0">
              <a:latin typeface="Arial" pitchFamily="34" charset="0"/>
              <a:cs typeface="Arial" pitchFamily="34" charset="0"/>
            </a:endParaRP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Мерность пространства</a:t>
            </a:r>
          </a:p>
          <a:p>
            <a:pPr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для того чтобы однозначно определить место точки в пространстве в фиксированный момент времени, необходимо и достаточно указать три ее координаты. 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ru-RU" sz="2000" dirty="0">
              <a:latin typeface="Arial" pitchFamily="34" charset="0"/>
              <a:cs typeface="Arial" pitchFamily="34" charset="0"/>
            </a:endParaRP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Мерность времени</a:t>
            </a:r>
          </a:p>
          <a:p>
            <a:pPr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Обычно указывают на его одномерность, но …</a:t>
            </a:r>
          </a:p>
        </p:txBody>
      </p:sp>
    </p:spTree>
    <p:extLst>
      <p:ext uri="{BB962C8B-B14F-4D97-AF65-F5344CB8AC3E}">
        <p14:creationId xmlns:p14="http://schemas.microsoft.com/office/powerpoint/2010/main" val="3551015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Обратимость пространства и времени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Обратимость </a:t>
            </a:r>
          </a:p>
          <a:p>
            <a:pPr marL="36512" indent="0" eaLnBrk="1" hangingPunct="1">
              <a:buNone/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– способность вернуться в одну и туже точку более одного раза</a:t>
            </a:r>
          </a:p>
          <a:p>
            <a:pPr marL="0" indent="0" eaLnBrk="1" hangingPunct="1">
              <a:buNone/>
              <a:defRPr/>
            </a:pPr>
            <a:endParaRPr lang="ru-RU" sz="1800" dirty="0">
              <a:latin typeface="Arial" pitchFamily="34" charset="0"/>
              <a:cs typeface="Arial" pitchFamily="34" charset="0"/>
            </a:endParaRPr>
          </a:p>
          <a:p>
            <a:pPr marL="0" indent="0" algn="ctr" eaLnBrk="1" hangingPunct="1">
              <a:buNone/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Обратимость пространства </a:t>
            </a:r>
          </a:p>
          <a:p>
            <a:pPr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В каждую точку пространства можно снова и снова возвращаться, т.е. пространство обратимо</a:t>
            </a:r>
          </a:p>
          <a:p>
            <a:pPr marL="0" indent="0" eaLnBrk="1" hangingPunct="1">
              <a:buNone/>
              <a:defRPr/>
            </a:pPr>
            <a:endParaRPr lang="ru-RU" sz="2000" dirty="0">
              <a:latin typeface="Arial" pitchFamily="34" charset="0"/>
              <a:cs typeface="Arial" pitchFamily="34" charset="0"/>
            </a:endParaRPr>
          </a:p>
          <a:p>
            <a:pPr marL="0" indent="0" algn="ctr" eaLnBrk="1" hangingPunct="1">
              <a:buNone/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Обратимость времени </a:t>
            </a:r>
          </a:p>
          <a:p>
            <a:pPr eaLnBrk="1" hangingPunct="1"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Динамическая концепция:</a:t>
            </a:r>
            <a:r>
              <a:rPr lang="ru-RU" sz="2000" dirty="0">
                <a:latin typeface="Arial" pitchFamily="34" charset="0"/>
                <a:cs typeface="Arial" pitchFamily="34" charset="0"/>
              </a:rPr>
              <a:t> </a:t>
            </a:r>
            <a:endParaRPr lang="ru-RU" sz="2000" dirty="0">
              <a:latin typeface="Arial" pitchFamily="34" charset="0"/>
              <a:cs typeface="Arial" pitchFamily="34" charset="0"/>
            </a:endParaRPr>
          </a:p>
          <a:p>
            <a:pPr marL="36512" indent="0" eaLnBrk="1" hangingPunct="1">
              <a:buNone/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есть </a:t>
            </a:r>
            <a:r>
              <a:rPr lang="ru-RU" sz="1800" dirty="0">
                <a:latin typeface="Arial" pitchFamily="34" charset="0"/>
                <a:cs typeface="Arial" pitchFamily="34" charset="0"/>
              </a:rPr>
              <a:t>лишь настоящее, прошлое существовало, а будущее только еще будет существовать</a:t>
            </a:r>
          </a:p>
          <a:p>
            <a:pPr eaLnBrk="1" hangingPunct="1"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Статическая концепция: </a:t>
            </a:r>
          </a:p>
          <a:p>
            <a:pPr marL="36512" indent="0" eaLnBrk="1" hangingPunct="1">
              <a:buNone/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события прошлого, настоящего и будущего существуют, в известной мере, одновременно</a:t>
            </a:r>
          </a:p>
          <a:p>
            <a:pPr marL="0" indent="0" eaLnBrk="1" hangingPunct="1">
              <a:buNone/>
              <a:defRPr/>
            </a:pPr>
            <a:endParaRPr lang="ru-RU" sz="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571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32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Геометрические свойства пространства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844824"/>
            <a:ext cx="9956800" cy="4525963"/>
          </a:xfrm>
        </p:spPr>
        <p:txBody>
          <a:bodyPr/>
          <a:lstStyle/>
          <a:p>
            <a:pPr eaLnBrk="1" hangingPunct="1"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Евклидова геометрия: </a:t>
            </a:r>
          </a:p>
          <a:p>
            <a:pPr lvl="1"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прямая есть кратчайшее расстояние между двумя точками; реализуется на плоскости</a:t>
            </a:r>
          </a:p>
          <a:p>
            <a:pPr lvl="1"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исходит из пяти аксиом, но пятая аксиома спорна</a:t>
            </a:r>
          </a:p>
          <a:p>
            <a:pPr eaLnBrk="1" hangingPunct="1"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Н.И. Лобачевский, Я. </a:t>
            </a:r>
            <a:r>
              <a:rPr lang="ru-RU" sz="2000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Больяй</a:t>
            </a: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: </a:t>
            </a:r>
          </a:p>
          <a:p>
            <a:pPr lvl="1"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существует множество прямых, которые не пересекутся с данной; реализуется на так называемой псевдосфере </a:t>
            </a:r>
            <a:endParaRPr lang="ru-RU" sz="20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Б. Риман: </a:t>
            </a:r>
          </a:p>
          <a:p>
            <a:pPr lvl="1" eaLnBrk="1" hangingPunct="1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через точку, лежащую вне данной прямой, нельзя провести ни одной параллельной данной; реализуется на поверхности сферы</a:t>
            </a:r>
            <a:endParaRPr lang="en-GB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116632"/>
            <a:ext cx="3024460" cy="195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8367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Симметрия</a:t>
            </a:r>
            <a:r>
              <a:rPr lang="en-GB" sz="3200" dirty="0">
                <a:solidFill>
                  <a:srgbClr val="FFFF00"/>
                </a:solidFill>
                <a:latin typeface="Arial" pitchFamily="34" charset="0"/>
              </a:rPr>
              <a:t/>
            </a:r>
            <a:br>
              <a:rPr lang="en-GB" sz="3200" dirty="0">
                <a:solidFill>
                  <a:srgbClr val="FFFF00"/>
                </a:solidFill>
                <a:latin typeface="Arial" pitchFamily="34" charset="0"/>
              </a:rPr>
            </a:br>
            <a:r>
              <a:rPr lang="ru-RU" sz="1800" dirty="0">
                <a:solidFill>
                  <a:schemeClr val="tx2"/>
                </a:solidFill>
              </a:rPr>
              <a:t>– </a:t>
            </a:r>
            <a:r>
              <a:rPr lang="ru-RU" sz="1800" dirty="0">
                <a:solidFill>
                  <a:schemeClr val="tx2"/>
                </a:solidFill>
              </a:rPr>
              <a:t>переход объектов в самих себя или друг в друга при осуществлении над ними определенных преобразований</a:t>
            </a:r>
            <a:endParaRPr lang="ru-RU" sz="2800" dirty="0">
              <a:solidFill>
                <a:srgbClr val="FFFF00"/>
              </a:solidFill>
              <a:latin typeface="Arial" pitchFamily="34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306187" y="1600201"/>
            <a:ext cx="9510960" cy="4525963"/>
          </a:xfrm>
        </p:spPr>
        <p:txBody>
          <a:bodyPr/>
          <a:lstStyle/>
          <a:p>
            <a:pPr marL="36512" indent="0" algn="ctr" eaLnBrk="1" hangingPunct="1">
              <a:buNone/>
            </a:pPr>
            <a:r>
              <a:rPr lang="ru-RU" sz="2000" dirty="0">
                <a:solidFill>
                  <a:srgbClr val="FFFF00"/>
                </a:solidFill>
                <a:latin typeface="Arial" pitchFamily="34" charset="0"/>
              </a:rPr>
              <a:t>Виды симметрии</a:t>
            </a:r>
            <a:endParaRPr lang="en-GB" sz="2000" dirty="0">
              <a:solidFill>
                <a:srgbClr val="FFFF00"/>
              </a:solidFill>
              <a:latin typeface="Arial" pitchFamily="34" charset="0"/>
            </a:endParaRPr>
          </a:p>
          <a:p>
            <a:pPr eaLnBrk="1" hangingPunct="1"/>
            <a:r>
              <a:rPr lang="ru-RU" sz="2000" dirty="0">
                <a:solidFill>
                  <a:srgbClr val="FFFF00"/>
                </a:solidFill>
              </a:rPr>
              <a:t>Зеркальная (билатеральная) симметрия</a:t>
            </a:r>
            <a:endParaRPr lang="en-GB" sz="2000" dirty="0">
              <a:solidFill>
                <a:srgbClr val="FFFF00"/>
              </a:solidFill>
            </a:endParaRPr>
          </a:p>
          <a:p>
            <a:pPr lvl="1" eaLnBrk="1" hangingPunct="1"/>
            <a:r>
              <a:rPr lang="ru-RU" sz="1800" dirty="0"/>
              <a:t>все, что растет и движется горизонтально или наклонно по отношению к земной поверхности, подчиняется билатеральной симметрии (одна плоскость симметрии)</a:t>
            </a:r>
            <a:endParaRPr lang="en-GB" sz="1800" dirty="0"/>
          </a:p>
          <a:p>
            <a:pPr eaLnBrk="1" hangingPunct="1"/>
            <a:r>
              <a:rPr lang="ru-RU" sz="2000" dirty="0">
                <a:solidFill>
                  <a:srgbClr val="FFFF00"/>
                </a:solidFill>
              </a:rPr>
              <a:t>Радиально-лучевая  симметрия</a:t>
            </a:r>
            <a:endParaRPr lang="en-GB" sz="2000" dirty="0">
              <a:solidFill>
                <a:srgbClr val="FFFF00"/>
              </a:solidFill>
            </a:endParaRPr>
          </a:p>
          <a:p>
            <a:pPr marL="604837" lvl="2" indent="-285750" eaLnBrk="1" hangingPunct="1">
              <a:buSzPct val="80000"/>
            </a:pPr>
            <a:r>
              <a:rPr lang="ru-RU" sz="1800" dirty="0"/>
              <a:t>все, что растет или движется вертикально относительно земной поверхности, имеет радиально-лучевую симметрию в виде веера пересекающихся плоскостей симметрии</a:t>
            </a:r>
            <a:endParaRPr lang="en-GB" sz="1800" dirty="0"/>
          </a:p>
          <a:p>
            <a:pPr marL="604837" lvl="2" indent="-285750" eaLnBrk="1" hangingPunct="1">
              <a:buSzPct val="80000"/>
            </a:pPr>
            <a:endParaRPr lang="en-GB" sz="800" dirty="0"/>
          </a:p>
          <a:p>
            <a:pPr marL="36512" indent="0" algn="ctr">
              <a:buNone/>
            </a:pPr>
            <a:r>
              <a:rPr lang="ru-RU" sz="2000" dirty="0">
                <a:solidFill>
                  <a:srgbClr val="FFFF00"/>
                </a:solidFill>
              </a:rPr>
              <a:t>Принцип симметрии П. Кюри </a:t>
            </a:r>
          </a:p>
          <a:p>
            <a:pPr lvl="1"/>
            <a:r>
              <a:rPr lang="ru-RU" sz="1800" dirty="0"/>
              <a:t>Симметрия порождающей среды накладывается на симметрию тела, образующегося в этой среде, т.е. форма любого объекта связана как с его внутренними свойствами, так и с внешними факторами, воздействующими на этот объект</a:t>
            </a:r>
          </a:p>
          <a:p>
            <a:pPr marL="604837" lvl="2" indent="-285750" eaLnBrk="1" hangingPunct="1">
              <a:buSzPct val="80000"/>
            </a:pPr>
            <a:endParaRPr lang="ru-RU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0" y="4506121"/>
            <a:ext cx="1108352" cy="109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605213"/>
            <a:ext cx="1126976" cy="1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7" y="3425035"/>
            <a:ext cx="1112448" cy="75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08" y="4043450"/>
            <a:ext cx="1123023" cy="163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395" y="1600201"/>
            <a:ext cx="1114202" cy="111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395" y="3003583"/>
            <a:ext cx="1120124" cy="75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Содержимое 3"/>
          <p:cNvSpPr txBox="1">
            <a:spLocks/>
          </p:cNvSpPr>
          <p:nvPr/>
        </p:nvSpPr>
        <p:spPr>
          <a:xfrm>
            <a:off x="4303616" y="4437113"/>
            <a:ext cx="3664592" cy="2334849"/>
          </a:xfrm>
          <a:prstGeom prst="rect">
            <a:avLst/>
          </a:prstGeom>
        </p:spPr>
        <p:txBody>
          <a:bodyPr/>
          <a:lstStyle>
            <a:lvl1pPr marL="419100" indent="-382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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1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55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Arial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9525" indent="-2365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907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100000"/>
              <a:buFont typeface="Arial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" indent="0">
              <a:buNone/>
            </a:pPr>
            <a:endParaRPr lang="ru-RU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solidFill>
                  <a:srgbClr val="FFFF00"/>
                </a:solidFill>
              </a:rPr>
              <a:t>От симметрии к асимметрии 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sz="2000" dirty="0">
              <a:solidFill>
                <a:srgbClr val="FFFF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ru-RU" sz="1800" dirty="0"/>
              <a:t>Развитие </a:t>
            </a:r>
            <a:r>
              <a:rPr lang="ru-RU" sz="1800" dirty="0"/>
              <a:t>материи от простых химических соединений к сложным органическим и биологическим системам обнаруживает тенденцию уменьшения степени симметрии и возрастание асимметрии </a:t>
            </a:r>
            <a:endParaRPr lang="en-GB" sz="1800" dirty="0"/>
          </a:p>
          <a:p>
            <a:pPr eaLnBrk="1" hangingPunct="1"/>
            <a:endParaRPr lang="ru-RU" sz="1800" dirty="0">
              <a:solidFill>
                <a:schemeClr val="tx2"/>
              </a:solidFill>
            </a:endParaRPr>
          </a:p>
          <a:p>
            <a:endParaRPr lang="ru-RU" sz="20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3356992"/>
            <a:ext cx="1881188" cy="186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3172842"/>
            <a:ext cx="1717675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828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62" y="3559175"/>
            <a:ext cx="4392612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91" y="0"/>
            <a:ext cx="4949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231905" y="1542951"/>
            <a:ext cx="4608512" cy="2016224"/>
          </a:xfrm>
        </p:spPr>
        <p:txBody>
          <a:bodyPr/>
          <a:lstStyle/>
          <a:p>
            <a:r>
              <a:rPr lang="ru-RU" sz="4000" dirty="0">
                <a:solidFill>
                  <a:srgbClr val="FFFF00"/>
                </a:solidFill>
                <a:latin typeface="Arial" charset="0"/>
              </a:rPr>
              <a:t>Методы оценки пространства</a:t>
            </a:r>
            <a:endParaRPr lang="ru-RU" sz="40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744" y="30442"/>
            <a:ext cx="230425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352" y="908720"/>
            <a:ext cx="2008294" cy="1591294"/>
          </a:xfrm>
        </p:spPr>
      </p:pic>
      <p:sp>
        <p:nvSpPr>
          <p:cNvPr id="2867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91544" y="44624"/>
            <a:ext cx="8229600" cy="792088"/>
          </a:xfrm>
        </p:spPr>
        <p:txBody>
          <a:bodyPr/>
          <a:lstStyle/>
          <a:p>
            <a:pPr eaLnBrk="1" hangingPunct="1"/>
            <a:r>
              <a:rPr lang="ru-RU" sz="3200" dirty="0">
                <a:solidFill>
                  <a:srgbClr val="FFFF00"/>
                </a:solidFill>
                <a:latin typeface="Arial" pitchFamily="34" charset="0"/>
              </a:rPr>
              <a:t>Размеры микрообъектов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783632" y="908720"/>
            <a:ext cx="8496944" cy="5782022"/>
          </a:xfrm>
        </p:spPr>
        <p:txBody>
          <a:bodyPr/>
          <a:lstStyle/>
          <a:p>
            <a:pPr eaLnBrk="1" hangingPunct="1"/>
            <a:r>
              <a:rPr lang="ru-RU" sz="2000" dirty="0">
                <a:solidFill>
                  <a:srgbClr val="FFFF00"/>
                </a:solidFill>
              </a:rPr>
              <a:t>Минимально видимая глазом длина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endParaRPr lang="ru-RU" sz="2000" dirty="0">
              <a:solidFill>
                <a:srgbClr val="FFFF00"/>
              </a:solidFill>
            </a:endParaRPr>
          </a:p>
          <a:p>
            <a:pPr marL="36512" indent="0" eaLnBrk="1" hangingPunct="1">
              <a:buNone/>
            </a:pPr>
            <a:r>
              <a:rPr lang="ru-RU" sz="1800" dirty="0"/>
              <a:t>– около 0,1 мм</a:t>
            </a:r>
            <a:endParaRPr lang="en-US" sz="1800" dirty="0"/>
          </a:p>
          <a:p>
            <a:pPr eaLnBrk="1" hangingPunct="1">
              <a:buFont typeface="Wingdings" pitchFamily="2" charset="2"/>
              <a:buNone/>
            </a:pPr>
            <a:endParaRPr lang="ru-RU" sz="800" dirty="0"/>
          </a:p>
          <a:p>
            <a:pPr eaLnBrk="1" hangingPunct="1"/>
            <a:r>
              <a:rPr lang="ru-RU" sz="2000" dirty="0">
                <a:solidFill>
                  <a:srgbClr val="FFFF00"/>
                </a:solidFill>
              </a:rPr>
              <a:t>Лупа </a:t>
            </a:r>
          </a:p>
          <a:p>
            <a:pPr marL="36512" indent="0" eaLnBrk="1" hangingPunct="1">
              <a:buNone/>
            </a:pPr>
            <a:r>
              <a:rPr lang="ru-RU" sz="1800" dirty="0"/>
              <a:t>увеличивает от 2-х до 50 раз, т.е. объект можно рассмотреть в среднем в 10 раз детальнее.</a:t>
            </a:r>
            <a:endParaRPr lang="en-GB" sz="1800" dirty="0"/>
          </a:p>
          <a:p>
            <a:pPr marL="36512" indent="0" eaLnBrk="1" hangingPunct="1">
              <a:buNone/>
            </a:pPr>
            <a:endParaRPr lang="en-GB" sz="800" dirty="0"/>
          </a:p>
          <a:p>
            <a:pPr eaLnBrk="1" hangingPunct="1">
              <a:lnSpc>
                <a:spcPct val="90000"/>
              </a:lnSpc>
            </a:pPr>
            <a:r>
              <a:rPr lang="ru-RU" sz="2000" dirty="0">
                <a:solidFill>
                  <a:srgbClr val="FFFF00"/>
                </a:solidFill>
              </a:rPr>
              <a:t>Оптический микроскоп </a:t>
            </a:r>
          </a:p>
          <a:p>
            <a:pPr eaLnBrk="1" hangingPunct="1">
              <a:lnSpc>
                <a:spcPct val="90000"/>
              </a:lnSpc>
            </a:pPr>
            <a:r>
              <a:rPr lang="ru-RU" sz="1800" dirty="0"/>
              <a:t>увеличивает в 100-1000 раз. Можно увидеть объекты, составляющие 0,0001 мм (10</a:t>
            </a:r>
            <a:r>
              <a:rPr lang="ru-RU" sz="1800" baseline="30000" dirty="0"/>
              <a:t>-7</a:t>
            </a:r>
            <a:r>
              <a:rPr lang="ru-RU" sz="1800" dirty="0"/>
              <a:t>м) (микроорганизмы, клетки и т.д.)</a:t>
            </a: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ru-RU" sz="1800" dirty="0"/>
              <a:t>В видимом свете ничего нельзя рассмотреть при увеличении объекта более чем в 1500-2000 раз, т.к. длина волны видимого света становится больше изучаемого объекта </a:t>
            </a:r>
          </a:p>
          <a:p>
            <a:pPr marL="36512" indent="0" eaLnBrk="1" hangingPunct="1">
              <a:buNone/>
            </a:pPr>
            <a:r>
              <a:rPr lang="ru-RU" sz="800" dirty="0"/>
              <a:t> </a:t>
            </a:r>
            <a:endParaRPr lang="en-GB" sz="800" dirty="0"/>
          </a:p>
          <a:p>
            <a:pPr eaLnBrk="1" hangingPunct="1"/>
            <a:r>
              <a:rPr lang="ru-RU" sz="2000" dirty="0">
                <a:solidFill>
                  <a:srgbClr val="FFFF00"/>
                </a:solidFill>
              </a:rPr>
              <a:t>Электронный микроскоп </a:t>
            </a:r>
          </a:p>
          <a:p>
            <a:pPr eaLnBrk="1" hangingPunct="1"/>
            <a:r>
              <a:rPr lang="ru-RU" sz="1800" dirty="0"/>
              <a:t>позволяет увидеть объекты размером 10</a:t>
            </a:r>
            <a:r>
              <a:rPr lang="ru-RU" sz="1800" baseline="30000" dirty="0"/>
              <a:t>-9</a:t>
            </a:r>
            <a:r>
              <a:rPr lang="ru-RU" sz="1800" dirty="0"/>
              <a:t> м</a:t>
            </a:r>
            <a:endParaRPr lang="en-US" sz="1800" dirty="0"/>
          </a:p>
          <a:p>
            <a:pPr lvl="1" eaLnBrk="1" hangingPunct="1"/>
            <a:r>
              <a:rPr lang="ru-RU" sz="1800" dirty="0"/>
              <a:t>Появляется возможность рассматривать объекты вплоть до атомно-молекулярного уровня</a:t>
            </a:r>
          </a:p>
          <a:p>
            <a:pPr eaLnBrk="1" hangingPunct="1"/>
            <a:endParaRPr lang="ru-RU" sz="2000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4" y="2865024"/>
            <a:ext cx="2053312" cy="109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8" y="4221088"/>
            <a:ext cx="2036721" cy="236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хническая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Техническая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Техниче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749</TotalTime>
  <Words>1709</Words>
  <Application>Microsoft Office PowerPoint</Application>
  <PresentationFormat>Широкоэкранный</PresentationFormat>
  <Paragraphs>187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Franklin Gothic Book</vt:lpstr>
      <vt:lpstr>Garamond</vt:lpstr>
      <vt:lpstr>Wingdings</vt:lpstr>
      <vt:lpstr>Wingdings 2</vt:lpstr>
      <vt:lpstr>Техническая</vt:lpstr>
      <vt:lpstr>ПРОСТРАНСТВО И ВРЕМЯ</vt:lpstr>
      <vt:lpstr>Самостоятельность пространства и времени</vt:lpstr>
      <vt:lpstr>Мерность пространства и времени</vt:lpstr>
      <vt:lpstr>Обратимость пространства и времени</vt:lpstr>
      <vt:lpstr>Геометрические свойства пространства</vt:lpstr>
      <vt:lpstr>Симметрия – переход объектов в самих себя или друг в друга при осуществлении над ними определенных преобразований</vt:lpstr>
      <vt:lpstr>От симметрии к асимметрии </vt:lpstr>
      <vt:lpstr>Методы оценки пространства</vt:lpstr>
      <vt:lpstr>Размеры микрообъектов</vt:lpstr>
      <vt:lpstr>Размеры макрообъектов</vt:lpstr>
      <vt:lpstr>Оценка размеров Солнечной системы</vt:lpstr>
      <vt:lpstr>Межзвездные пространства</vt:lpstr>
      <vt:lpstr>Распределение звезд в пространстве и межгалактические пространства</vt:lpstr>
      <vt:lpstr>Размеры Вселенной</vt:lpstr>
      <vt:lpstr>Методы оценки времени</vt:lpstr>
      <vt:lpstr>Малые интервалы времени</vt:lpstr>
      <vt:lpstr>Атомные часы  (молекулярные, квантовые часы)</vt:lpstr>
      <vt:lpstr>Исчисление лет и исторических эпох</vt:lpstr>
      <vt:lpstr>Геологические интервалы времени</vt:lpstr>
      <vt:lpstr>Радиоактивные часы и абсолютная хронология</vt:lpstr>
      <vt:lpstr>Космические интервалы времени</vt:lpstr>
      <vt:lpstr>Возникновение Солнечной системы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ПРОСТРАНСТВО И ВРЕМЯ </dc:title>
  <dc:creator>Valery Bondarev</dc:creator>
  <cp:lastModifiedBy>Valeriy Bondarev</cp:lastModifiedBy>
  <cp:revision>170</cp:revision>
  <dcterms:created xsi:type="dcterms:W3CDTF">2006-02-23T22:59:56Z</dcterms:created>
  <dcterms:modified xsi:type="dcterms:W3CDTF">2020-10-05T23:47:34Z</dcterms:modified>
</cp:coreProperties>
</file>